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86" r:id="rId5"/>
    <p:sldId id="278" r:id="rId6"/>
    <p:sldId id="277" r:id="rId7"/>
    <p:sldId id="276" r:id="rId8"/>
    <p:sldId id="279" r:id="rId9"/>
    <p:sldId id="265" r:id="rId10"/>
    <p:sldId id="285" r:id="rId11"/>
    <p:sldId id="268" r:id="rId12"/>
    <p:sldId id="287" r:id="rId13"/>
    <p:sldId id="288" r:id="rId14"/>
    <p:sldId id="275" r:id="rId15"/>
    <p:sldId id="280" r:id="rId16"/>
    <p:sldId id="266" r:id="rId17"/>
    <p:sldId id="267" r:id="rId18"/>
    <p:sldId id="274" r:id="rId19"/>
    <p:sldId id="289" r:id="rId20"/>
    <p:sldId id="290" r:id="rId21"/>
    <p:sldId id="263" r:id="rId22"/>
    <p:sldId id="269" r:id="rId23"/>
    <p:sldId id="264" r:id="rId24"/>
    <p:sldId id="261" r:id="rId25"/>
    <p:sldId id="270" r:id="rId26"/>
    <p:sldId id="262" r:id="rId27"/>
    <p:sldId id="281" r:id="rId28"/>
    <p:sldId id="282" r:id="rId29"/>
    <p:sldId id="283" r:id="rId30"/>
    <p:sldId id="284" r:id="rId31"/>
    <p:sldId id="260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409" autoAdjust="0"/>
  </p:normalViewPr>
  <p:slideViewPr>
    <p:cSldViewPr>
      <p:cViewPr varScale="1">
        <p:scale>
          <a:sx n="137" d="100"/>
          <a:sy n="137" d="100"/>
        </p:scale>
        <p:origin x="84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functions (or methods if you prefer) just get or set internal variables.</a:t>
            </a:r>
          </a:p>
          <a:p>
            <a:r>
              <a:rPr lang="en-US" dirty="0"/>
              <a:t>The update method reads and acts on the internal variables … typically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609600" y="2527088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"Led2.h“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316595" y="1643063"/>
            <a:ext cx="1538833" cy="1934654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84118"/>
              <a:gd name="adj2" fmla="val 146136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only available inside the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2667000" cy="228600"/>
          </a:xfrm>
          <a:prstGeom prst="wedgeRectCallout">
            <a:avLst>
              <a:gd name="adj1" fmla="val -102594"/>
              <a:gd name="adj2" fmla="val 12781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877377"/>
            <a:ext cx="2209800" cy="228600"/>
          </a:xfrm>
          <a:prstGeom prst="wedgeRectCallout">
            <a:avLst>
              <a:gd name="adj1" fmla="val -114040"/>
              <a:gd name="adj2" fmla="val 3926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58810" y="1241719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2975860" y="2022155"/>
            <a:ext cx="365354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678355" y="3000258"/>
            <a:ext cx="4499860" cy="498135"/>
          </a:xfrm>
          <a:prstGeom prst="wedgeRectCallout">
            <a:avLst>
              <a:gd name="adj1" fmla="val -72239"/>
              <a:gd name="adj2" fmla="val -7983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off() just sets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so far 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819400" y="4486536"/>
            <a:ext cx="4653994" cy="569689"/>
          </a:xfrm>
          <a:prstGeom prst="wedgeRectCallout">
            <a:avLst>
              <a:gd name="adj1" fmla="val -71334"/>
              <a:gd name="adj2" fmla="val -20000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before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local variables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It then sets the mode of _pin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are we At ?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Lets be honest! On and Off commands are hardly a compelling usage case so far!</a:t>
            </a:r>
          </a:p>
          <a:p>
            <a:r>
              <a:rPr lang="en-US" sz="1400" dirty="0"/>
              <a:t>       (We can do that much by writing directly to the output with   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digitalWrite(13, HIGH) </a:t>
            </a:r>
            <a:r>
              <a:rPr lang="en-US" sz="1400" dirty="0"/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569092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sounds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857200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How about blink with a user definable on time and off time? </a:t>
            </a:r>
          </a:p>
          <a:p>
            <a:r>
              <a:rPr lang="en-US" dirty="0"/>
              <a:t>And 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really need to know how it works, only that it does work!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But after a quick recap let’s put on a </a:t>
            </a:r>
            <a:r>
              <a:rPr lang="en-US" sz="1600" b="1" i="1" dirty="0">
                <a:solidFill>
                  <a:srgbClr val="990099"/>
                </a:solidFill>
              </a:rPr>
              <a:t>programmer hat </a:t>
            </a:r>
            <a:r>
              <a:rPr lang="en-US" sz="1600" b="1" dirty="0">
                <a:solidFill>
                  <a:srgbClr val="0070C0"/>
                </a:solidFill>
              </a:rPr>
              <a:t>and dig deeper still ….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Recapping 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761998" y="190777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3276600" y="3372402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There is no such thing as magic!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later in this PPT.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Work – Types and Structures</a:t>
            </a:r>
          </a:p>
          <a:p>
            <a:r>
              <a:rPr lang="en-US" dirty="0"/>
              <a:t>Basic Concepts - What is a Class ?  How does it work?</a:t>
            </a:r>
          </a:p>
          <a:p>
            <a:r>
              <a:rPr lang="en-US" dirty="0"/>
              <a:t>How and Why use a Class?</a:t>
            </a:r>
          </a:p>
          <a:p>
            <a:r>
              <a:rPr lang="en-US" dirty="0"/>
              <a:t>Some Example Code snippets</a:t>
            </a:r>
          </a:p>
          <a:p>
            <a:r>
              <a:rPr lang="en-US" dirty="0"/>
              <a:t>Inspecting the LED2 Class in some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Some Additional Reading follows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(If you are interested)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an object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Laying the 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string, float, char[], bool and others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These are the ‘bread and butter’ concepts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Laying the 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struct    = short for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some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Just like with the other types you declare a new variable using our new type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And after that you can pass around the whole structure or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Commonly use structures to handle related data as if it were a single item.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Laying the 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Chris Sharp gave a presentation on structures and in particular focusing on a Servo structure. (You may recall it.)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Because structures were used at a high level the code was reorganized and easier to maintain and grow … but the ‘complexity’ was still in plain view.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Enter ….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Concepts: What is a Class 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162799" cy="3794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but can hide implementation details</a:t>
            </a:r>
          </a:p>
          <a:p>
            <a:r>
              <a:rPr lang="en-US" sz="2000" dirty="0"/>
              <a:t>This also means it is a way of hiding complexity</a:t>
            </a:r>
          </a:p>
          <a:p>
            <a:r>
              <a:rPr lang="en-US" sz="2000" dirty="0"/>
              <a:t>It too can be thought of as a user defined type</a:t>
            </a:r>
          </a:p>
          <a:p>
            <a:r>
              <a:rPr lang="en-US" sz="2000" dirty="0"/>
              <a:t>As a ‘type’ it is also a blueprint for making software ‘objects’ which is a way of making re-usable software parts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yes .. </a:t>
            </a:r>
          </a:p>
          <a:p>
            <a:pPr marL="0" indent="0">
              <a:buNone/>
            </a:pPr>
            <a:r>
              <a:rPr lang="en-US" sz="2000" dirty="0"/>
              <a:t>Classes are a fundamental part of Object Oriented Programming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dirty="0"/>
              <a:t>We could be talking about a servo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5181600" y="1007840"/>
            <a:ext cx="1981200" cy="854012"/>
          </a:xfrm>
          <a:prstGeom prst="wedgeEllipseCallout">
            <a:avLst>
              <a:gd name="adj1" fmla="val -88158"/>
              <a:gd name="adj2" fmla="val 8891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1524000" y="4019550"/>
            <a:ext cx="3810000" cy="678398"/>
          </a:xfrm>
          <a:prstGeom prst="wedgeEllipseCallout">
            <a:avLst>
              <a:gd name="adj1" fmla="val -3616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00DE93A-CC7B-47EB-8988-C33A107F7854}"/>
              </a:ext>
            </a:extLst>
          </p:cNvPr>
          <p:cNvSpPr/>
          <p:nvPr/>
        </p:nvSpPr>
        <p:spPr>
          <a:xfrm>
            <a:off x="3663394" y="3193875"/>
            <a:ext cx="3956606" cy="555976"/>
          </a:xfrm>
          <a:prstGeom prst="wedgeEllipseCallout">
            <a:avLst>
              <a:gd name="adj1" fmla="val -29585"/>
              <a:gd name="adj2" fmla="val -13792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objects can interact with hardware (</a:t>
            </a:r>
            <a:r>
              <a:rPr lang="en-US" sz="1200" dirty="0" err="1">
                <a:solidFill>
                  <a:schemeClr val="tx1"/>
                </a:solidFill>
              </a:rPr>
              <a:t>eg</a:t>
            </a:r>
            <a:r>
              <a:rPr lang="en-US" sz="1200" dirty="0">
                <a:solidFill>
                  <a:schemeClr val="tx1"/>
                </a:solidFill>
              </a:rPr>
              <a:t>: LED on/off, Servo going to a position)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838</TotalTime>
  <Words>3761</Words>
  <Application>Microsoft Office PowerPoint</Application>
  <PresentationFormat>On-screen Show (16:9)</PresentationFormat>
  <Paragraphs>489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Wingdings</vt:lpstr>
      <vt:lpstr>Office Theme</vt:lpstr>
      <vt:lpstr>Arduino Class Programming with Examples</vt:lpstr>
      <vt:lpstr>Agenda</vt:lpstr>
      <vt:lpstr>Laying the Ground Work – Types and Structures</vt:lpstr>
      <vt:lpstr>Laying the Ground Work – Types and Structures</vt:lpstr>
      <vt:lpstr>Laying the Ground Work – Types and Structures</vt:lpstr>
      <vt:lpstr>Basic Concepts: What is a Class ?</vt:lpstr>
      <vt:lpstr>Basic Concepts</vt:lpstr>
      <vt:lpstr>LED2 is just an Example We could be talking about a servo class</vt:lpstr>
      <vt:lpstr>Basic Concepts</vt:lpstr>
      <vt:lpstr>A peek Under the Covers : the on() property</vt:lpstr>
      <vt:lpstr>Going a little Deeper</vt:lpstr>
      <vt:lpstr>The Header File</vt:lpstr>
      <vt:lpstr>The C++ part</vt:lpstr>
      <vt:lpstr>In your Main Program</vt:lpstr>
      <vt:lpstr>How it all works together</vt:lpstr>
      <vt:lpstr>Where are we At ?</vt:lpstr>
      <vt:lpstr>Recapping The Key Points</vt:lpstr>
      <vt:lpstr>Going deeper with a code review….</vt:lpstr>
      <vt:lpstr>My Motivation</vt:lpstr>
      <vt:lpstr>My Motivation</vt:lpstr>
      <vt:lpstr>Some More Examples  (+ Inspecting Class Programming)</vt:lpstr>
      <vt:lpstr>Recap</vt:lpstr>
      <vt:lpstr>PowerPoint Presentation</vt:lpstr>
      <vt:lpstr>Why use a Class?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33</cp:revision>
  <dcterms:created xsi:type="dcterms:W3CDTF">2021-08-19T02:00:20Z</dcterms:created>
  <dcterms:modified xsi:type="dcterms:W3CDTF">2021-10-27T01:06:28Z</dcterms:modified>
</cp:coreProperties>
</file>